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62" r:id="rId7"/>
    <p:sldId id="297" r:id="rId8"/>
    <p:sldId id="296" r:id="rId9"/>
    <p:sldId id="298" r:id="rId10"/>
    <p:sldId id="264" r:id="rId11"/>
    <p:sldId id="265" r:id="rId12"/>
    <p:sldId id="311" r:id="rId13"/>
    <p:sldId id="309" r:id="rId14"/>
    <p:sldId id="310" r:id="rId15"/>
    <p:sldId id="269" r:id="rId16"/>
    <p:sldId id="282" r:id="rId17"/>
    <p:sldId id="312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4"/>
    <p:restoredTop sz="76938"/>
  </p:normalViewPr>
  <p:slideViewPr>
    <p:cSldViewPr snapToGrid="0" snapToObjects="1">
      <p:cViewPr>
        <p:scale>
          <a:sx n="82" d="100"/>
          <a:sy n="82" d="100"/>
        </p:scale>
        <p:origin x="13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Hello everyone, we’re team Groza.</a:t>
            </a:r>
          </a:p>
          <a:p>
            <a:r>
              <a:t>I’m a presenter 팽진욱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3512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As I said, Python code is not connected to the server yet.</a:t>
            </a:r>
          </a:p>
          <a:p>
            <a:r>
              <a:rPr kumimoji="1" lang="en-US" altLang="ko-KR" dirty="0"/>
              <a:t>So we assumed that python code is connected to the server and then developed the process.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Mode 1 is verification. Same Principle with certifying myself with my fingerprint.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568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Mode 2 is identification. This is for searching whose dog it is.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We firstly give attention to develop the Mode 1 first.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977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928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975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9010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194375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Left one is the simple python code for testing</a:t>
            </a:r>
          </a:p>
          <a:p>
            <a:endParaRPr/>
          </a:p>
          <a:p>
            <a:r>
              <a:t>Right one is the return value that came from the python code. We get the string through the server using nodejs.</a:t>
            </a:r>
          </a:p>
        </p:txBody>
      </p:sp>
    </p:spTree>
    <p:extLst>
      <p:ext uri="{BB962C8B-B14F-4D97-AF65-F5344CB8AC3E}">
        <p14:creationId xmlns:p14="http://schemas.microsoft.com/office/powerpoint/2010/main" val="324151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Left one is the simple python code for testing</a:t>
            </a:r>
          </a:p>
          <a:p>
            <a:endParaRPr/>
          </a:p>
          <a:p>
            <a:r>
              <a:t>Right one is the return value that came from the python code. We get the string through the server using nodejs.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emf"/><Relationship Id="rId3" Type="http://schemas.openxmlformats.org/officeDocument/2006/relationships/image" Target="../media/image24.emf"/><Relationship Id="rId7" Type="http://schemas.openxmlformats.org/officeDocument/2006/relationships/image" Target="../media/image26.png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0.emf"/><Relationship Id="rId5" Type="http://schemas.openxmlformats.org/officeDocument/2006/relationships/image" Target="../media/image25.png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4.png"/><Relationship Id="rId9" Type="http://schemas.openxmlformats.org/officeDocument/2006/relationships/image" Target="../media/image28.emf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emf"/><Relationship Id="rId18" Type="http://schemas.openxmlformats.org/officeDocument/2006/relationships/image" Target="../media/image37.png"/><Relationship Id="rId3" Type="http://schemas.openxmlformats.org/officeDocument/2006/relationships/image" Target="../media/image24.emf"/><Relationship Id="rId21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openxmlformats.org/officeDocument/2006/relationships/image" Target="../media/image31.emf"/><Relationship Id="rId17" Type="http://schemas.openxmlformats.org/officeDocument/2006/relationships/image" Target="../media/image36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5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0.emf"/><Relationship Id="rId24" Type="http://schemas.openxmlformats.org/officeDocument/2006/relationships/image" Target="../media/image41.png"/><Relationship Id="rId5" Type="http://schemas.openxmlformats.org/officeDocument/2006/relationships/image" Target="../media/image25.png"/><Relationship Id="rId15" Type="http://schemas.openxmlformats.org/officeDocument/2006/relationships/image" Target="../media/image34.emf"/><Relationship Id="rId23" Type="http://schemas.openxmlformats.org/officeDocument/2006/relationships/image" Target="../media/image40.png"/><Relationship Id="rId10" Type="http://schemas.openxmlformats.org/officeDocument/2006/relationships/image" Target="../media/image29.emf"/><Relationship Id="rId19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28.emf"/><Relationship Id="rId14" Type="http://schemas.openxmlformats.org/officeDocument/2006/relationships/image" Target="../media/image33.png"/><Relationship Id="rId2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32.emf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20.png"/><Relationship Id="rId5" Type="http://schemas.openxmlformats.org/officeDocument/2006/relationships/image" Target="../media/image26.png"/><Relationship Id="rId10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37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jpg"/><Relationship Id="rId5" Type="http://schemas.openxmlformats.org/officeDocument/2006/relationships/image" Target="../media/image9.emf"/><Relationship Id="rId10" Type="http://schemas.openxmlformats.org/officeDocument/2006/relationships/image" Target="../media/image13.jpg"/><Relationship Id="rId4" Type="http://schemas.openxmlformats.org/officeDocument/2006/relationships/image" Target="../media/image5.emf"/><Relationship Id="rId9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9" y="5170354"/>
            <a:ext cx="7407292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Team </a:t>
            </a:r>
            <a:r>
              <a:rPr dirty="0" err="1">
                <a:latin typeface="+mn-lt"/>
              </a:rPr>
              <a:t>Groza</a:t>
            </a:r>
            <a:endParaRPr dirty="0">
              <a:solidFill>
                <a:srgbClr val="FFFFFF"/>
              </a:solidFill>
              <a:latin typeface="+mn-lt"/>
            </a:endParaRPr>
          </a:p>
          <a:p>
            <a:pPr algn="r"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Kim Tae Hong (20132335)  </a:t>
            </a:r>
            <a:endParaRPr dirty="0">
              <a:solidFill>
                <a:srgbClr val="FFFFFF"/>
              </a:solidFill>
              <a:latin typeface="+mn-lt"/>
            </a:endParaRPr>
          </a:p>
          <a:p>
            <a:pPr algn="r"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Kim Chan Il (20150577)</a:t>
            </a:r>
            <a:endParaRPr dirty="0">
              <a:solidFill>
                <a:srgbClr val="FFFFFF"/>
              </a:solidFill>
              <a:latin typeface="+mn-lt"/>
            </a:endParaRPr>
          </a:p>
          <a:p>
            <a:pPr algn="r"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2000" b="1" dirty="0">
                <a:sym typeface="맑은 고딕"/>
              </a:rPr>
              <a:t>(Presenter) </a:t>
            </a:r>
            <a:r>
              <a:rPr sz="2000" b="1" dirty="0" err="1">
                <a:latin typeface="+mn-lt"/>
              </a:rPr>
              <a:t>Paeng</a:t>
            </a:r>
            <a:r>
              <a:rPr sz="2000" b="1" dirty="0">
                <a:latin typeface="+mn-lt"/>
              </a:rPr>
              <a:t> </a:t>
            </a:r>
            <a:r>
              <a:rPr sz="2000" b="1" dirty="0" err="1">
                <a:latin typeface="+mn-lt"/>
              </a:rPr>
              <a:t>Jin</a:t>
            </a:r>
            <a:r>
              <a:rPr sz="2000" b="1" dirty="0">
                <a:latin typeface="+mn-lt"/>
              </a:rPr>
              <a:t> </a:t>
            </a:r>
            <a:r>
              <a:rPr sz="2000" b="1" dirty="0" err="1">
                <a:latin typeface="+mn-lt"/>
              </a:rPr>
              <a:t>Wook</a:t>
            </a:r>
            <a:r>
              <a:rPr sz="2000" b="1" dirty="0">
                <a:latin typeface="+mn-lt"/>
              </a:rPr>
              <a:t> (20154645)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1838224" y="2779709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rPr>
                <a:latin typeface="+mn-lt"/>
              </a:rPr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5048" y="2556075"/>
            <a:ext cx="1284942" cy="1275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제목 1"/>
          <p:cNvSpPr txBox="1">
            <a:spLocks noGrp="1"/>
          </p:cNvSpPr>
          <p:nvPr>
            <p:ph type="title"/>
          </p:nvPr>
        </p:nvSpPr>
        <p:spPr>
          <a:xfrm>
            <a:off x="882314" y="215"/>
            <a:ext cx="8871285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/>
              <a:t>Kim Tae Hong</a:t>
            </a:r>
            <a:r>
              <a:rPr lang="en-US" altLang="ko-KR" sz="2820" dirty="0"/>
              <a:t> (Server)</a:t>
            </a:r>
            <a:endParaRPr sz="2820" dirty="0"/>
          </a:p>
        </p:txBody>
      </p:sp>
      <p:pic>
        <p:nvPicPr>
          <p:cNvPr id="172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직사각형 12"/>
          <p:cNvSpPr txBox="1"/>
          <p:nvPr/>
        </p:nvSpPr>
        <p:spPr>
          <a:xfrm>
            <a:off x="834189" y="811953"/>
            <a:ext cx="10471082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“</a:t>
            </a:r>
            <a:r>
              <a:rPr lang="en-US" dirty="0">
                <a:latin typeface="+mn-lt"/>
              </a:rPr>
              <a:t>Connecting the Python Code with the server. Make it work!</a:t>
            </a:r>
            <a:r>
              <a:rPr dirty="0">
                <a:latin typeface="+mn-lt"/>
              </a:rPr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75978-14A6-2B48-92BC-97D89AEC4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62" y="1590261"/>
            <a:ext cx="8484079" cy="5095221"/>
          </a:xfrm>
          <a:prstGeom prst="rect">
            <a:avLst/>
          </a:prstGeom>
        </p:spPr>
      </p:pic>
      <p:grpSp>
        <p:nvGrpSpPr>
          <p:cNvPr id="24" name="그룹 16">
            <a:extLst>
              <a:ext uri="{FF2B5EF4-FFF2-40B4-BE49-F238E27FC236}">
                <a16:creationId xmlns:a16="http://schemas.microsoft.com/office/drawing/2014/main" id="{77FA6B75-3A0E-FA4C-8578-3C8C54E20FBA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25" name="그림 13" descr="그림 13">
              <a:extLst>
                <a:ext uri="{FF2B5EF4-FFF2-40B4-BE49-F238E27FC236}">
                  <a16:creationId xmlns:a16="http://schemas.microsoft.com/office/drawing/2014/main" id="{AB027114-7E08-654A-8C15-3DA91C996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" name="텍스트상자 14">
              <a:extLst>
                <a:ext uri="{FF2B5EF4-FFF2-40B4-BE49-F238E27FC236}">
                  <a16:creationId xmlns:a16="http://schemas.microsoft.com/office/drawing/2014/main" id="{47A10FBF-6BB9-7F40-96BE-FF27462DC1F7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10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제목 1"/>
          <p:cNvSpPr txBox="1">
            <a:spLocks noGrp="1"/>
          </p:cNvSpPr>
          <p:nvPr>
            <p:ph type="title"/>
          </p:nvPr>
        </p:nvSpPr>
        <p:spPr>
          <a:xfrm>
            <a:off x="882314" y="215"/>
            <a:ext cx="10674686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 err="1"/>
              <a:t>Paeng</a:t>
            </a:r>
            <a:r>
              <a:rPr sz="2820" dirty="0"/>
              <a:t> </a:t>
            </a:r>
            <a:r>
              <a:rPr sz="2820" dirty="0" err="1"/>
              <a:t>Jin</a:t>
            </a:r>
            <a:r>
              <a:rPr sz="2820" dirty="0"/>
              <a:t> </a:t>
            </a:r>
            <a:r>
              <a:rPr sz="2820" dirty="0" err="1"/>
              <a:t>Wook</a:t>
            </a:r>
            <a:r>
              <a:rPr lang="en-US" altLang="ko-KR" sz="2820" dirty="0"/>
              <a:t> (Python)</a:t>
            </a:r>
            <a:endParaRPr sz="2820" dirty="0"/>
          </a:p>
        </p:txBody>
      </p:sp>
      <p:pic>
        <p:nvPicPr>
          <p:cNvPr id="189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직사각형 6"/>
          <p:cNvSpPr txBox="1"/>
          <p:nvPr/>
        </p:nvSpPr>
        <p:spPr>
          <a:xfrm>
            <a:off x="834188" y="811953"/>
            <a:ext cx="112435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“</a:t>
            </a:r>
            <a:r>
              <a:rPr lang="en-US" dirty="0">
                <a:latin typeface="+mn-lt"/>
              </a:rPr>
              <a:t>Get much more data for testing and accurate performance</a:t>
            </a:r>
            <a:r>
              <a:rPr dirty="0">
                <a:latin typeface="+mn-lt"/>
              </a:rPr>
              <a:t>”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8146B47-DE64-484C-9560-D3B72A005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62" y="1827953"/>
            <a:ext cx="4007186" cy="40071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D61D9F-018E-2846-AC90-00E102ED2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48" y="3396960"/>
            <a:ext cx="1619250" cy="13337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5F5C78-5AED-3F42-9543-BB65845B4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75" y="2265831"/>
            <a:ext cx="1332133" cy="11747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661D3E3-6E7C-E948-96EC-E1725F10A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461" y="4216894"/>
            <a:ext cx="1270000" cy="127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FE738E6-082A-9F48-BF7D-E2E5D778D4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32" y="2043853"/>
            <a:ext cx="900355" cy="90035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C8AD109-764B-CA47-A837-36B9573959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573" y="3090275"/>
            <a:ext cx="1640475" cy="1640475"/>
          </a:xfrm>
          <a:prstGeom prst="rect">
            <a:avLst/>
          </a:prstGeom>
        </p:spPr>
      </p:pic>
      <p:grpSp>
        <p:nvGrpSpPr>
          <p:cNvPr id="51" name="그룹 16">
            <a:extLst>
              <a:ext uri="{FF2B5EF4-FFF2-40B4-BE49-F238E27FC236}">
                <a16:creationId xmlns:a16="http://schemas.microsoft.com/office/drawing/2014/main" id="{F89619D4-5999-BF47-A424-B615F289A0A0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52" name="그림 13" descr="그림 13">
              <a:extLst>
                <a:ext uri="{FF2B5EF4-FFF2-40B4-BE49-F238E27FC236}">
                  <a16:creationId xmlns:a16="http://schemas.microsoft.com/office/drawing/2014/main" id="{99564B41-02CD-4040-8F20-7428F11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" name="텍스트상자 14">
              <a:extLst>
                <a:ext uri="{FF2B5EF4-FFF2-40B4-BE49-F238E27FC236}">
                  <a16:creationId xmlns:a16="http://schemas.microsoft.com/office/drawing/2014/main" id="{C3843F34-43CA-F643-BF45-059ADBAE6BFF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11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제목 1"/>
          <p:cNvSpPr txBox="1">
            <a:spLocks noGrp="1"/>
          </p:cNvSpPr>
          <p:nvPr>
            <p:ph type="title"/>
          </p:nvPr>
        </p:nvSpPr>
        <p:spPr>
          <a:xfrm>
            <a:off x="882314" y="215"/>
            <a:ext cx="10674686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 err="1"/>
              <a:t>Paeng</a:t>
            </a:r>
            <a:r>
              <a:rPr sz="2820" dirty="0"/>
              <a:t> </a:t>
            </a:r>
            <a:r>
              <a:rPr sz="2820" dirty="0" err="1"/>
              <a:t>Jin</a:t>
            </a:r>
            <a:r>
              <a:rPr sz="2820" dirty="0"/>
              <a:t> </a:t>
            </a:r>
            <a:r>
              <a:rPr sz="2820" dirty="0" err="1"/>
              <a:t>Wook</a:t>
            </a:r>
            <a:r>
              <a:rPr lang="en-US" altLang="ko-KR" sz="2820" dirty="0"/>
              <a:t> (Python)</a:t>
            </a:r>
            <a:endParaRPr sz="2820" dirty="0"/>
          </a:p>
        </p:txBody>
      </p:sp>
      <p:pic>
        <p:nvPicPr>
          <p:cNvPr id="189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직사각형 6"/>
          <p:cNvSpPr txBox="1"/>
          <p:nvPr/>
        </p:nvSpPr>
        <p:spPr>
          <a:xfrm>
            <a:off x="834188" y="811953"/>
            <a:ext cx="1124351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“</a:t>
            </a:r>
            <a:r>
              <a:rPr lang="en-US" dirty="0">
                <a:latin typeface="+mn-lt"/>
              </a:rPr>
              <a:t>Fix the algorithm of Pre-processing and Matching process </a:t>
            </a:r>
          </a:p>
          <a:p>
            <a:pPr defTabSz="457200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dirty="0">
                <a:latin typeface="+mn-lt"/>
              </a:rPr>
              <a:t>  to get a good performance</a:t>
            </a:r>
            <a:r>
              <a:rPr dirty="0">
                <a:latin typeface="+mn-lt"/>
              </a:rPr>
              <a:t>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D676D3-3949-8F4F-B603-D0339E1CA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43" y="2552700"/>
            <a:ext cx="6426200" cy="3213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119CF5-2DBB-F943-9166-DC161D72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33" y="2552700"/>
            <a:ext cx="2375020" cy="2927350"/>
          </a:xfrm>
          <a:prstGeom prst="rect">
            <a:avLst/>
          </a:prstGeom>
        </p:spPr>
      </p:pic>
      <p:grpSp>
        <p:nvGrpSpPr>
          <p:cNvPr id="13" name="그룹 16">
            <a:extLst>
              <a:ext uri="{FF2B5EF4-FFF2-40B4-BE49-F238E27FC236}">
                <a16:creationId xmlns:a16="http://schemas.microsoft.com/office/drawing/2014/main" id="{1553ACCC-DC32-BC4E-A09F-B92422B51741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4" name="그림 13" descr="그림 13">
              <a:extLst>
                <a:ext uri="{FF2B5EF4-FFF2-40B4-BE49-F238E27FC236}">
                  <a16:creationId xmlns:a16="http://schemas.microsoft.com/office/drawing/2014/main" id="{A1BCC034-1FDE-7644-9F72-E9F06F474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C4BC5872-CC50-4249-B15F-4FD03082C992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12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683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5706AF69-656D-0F4B-8B6D-158DDAA4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4" y="2554922"/>
            <a:ext cx="4646073" cy="37192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“Complete the Verification Mode Using many </a:t>
            </a:r>
            <a:r>
              <a:rPr lang="en-US" altLang="ko-KR" sz="2500" b="1" dirty="0" err="1">
                <a:solidFill>
                  <a:schemeClr val="tx1"/>
                </a:solidFill>
                <a:latin typeface="+mn-lt"/>
              </a:rPr>
              <a:t>datas</a:t>
            </a: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4B077-048B-CA48-8D40-FDF449A6E2A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1" y="3053233"/>
            <a:ext cx="1440000" cy="12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CB1D-993C-424F-9867-F068F8A6E937}"/>
              </a:ext>
            </a:extLst>
          </p:cNvPr>
          <p:cNvSpPr/>
          <p:nvPr/>
        </p:nvSpPr>
        <p:spPr>
          <a:xfrm>
            <a:off x="1053358" y="4299516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Input 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C03DE2-B752-9A4A-BCC4-0F8052F06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53" y="763827"/>
            <a:ext cx="1387011" cy="1387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463914-CAD7-734E-AB02-2C151A0E5CD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4641963"/>
            <a:ext cx="1440000" cy="12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E966C5-F8D9-5748-9235-0D984CB7AD7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3181908"/>
            <a:ext cx="1440000" cy="12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47E3C-E308-E346-891D-0B5F697BA08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1721853"/>
            <a:ext cx="1440000" cy="126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0B0E7F-2422-2D42-AA89-464D8D8C8F3C}"/>
              </a:ext>
            </a:extLst>
          </p:cNvPr>
          <p:cNvSpPr/>
          <p:nvPr/>
        </p:nvSpPr>
        <p:spPr>
          <a:xfrm>
            <a:off x="10730753" y="2091570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Database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ABDAB-C6BD-A34C-A65A-10B44DF1C9C4}"/>
              </a:ext>
            </a:extLst>
          </p:cNvPr>
          <p:cNvSpPr/>
          <p:nvPr/>
        </p:nvSpPr>
        <p:spPr>
          <a:xfrm>
            <a:off x="1053358" y="4626681"/>
            <a:ext cx="2146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(Dog A)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0BAE6-2CBB-8A49-933E-854271F4E440}"/>
              </a:ext>
            </a:extLst>
          </p:cNvPr>
          <p:cNvSpPr/>
          <p:nvPr/>
        </p:nvSpPr>
        <p:spPr>
          <a:xfrm>
            <a:off x="8121705" y="6102018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Dog A </a:t>
            </a:r>
            <a:r>
              <a:rPr lang="en-US" altLang="ko-KR" sz="2000" b="1" dirty="0" err="1">
                <a:solidFill>
                  <a:schemeClr val="tx1"/>
                </a:solidFill>
                <a:latin typeface="+mn-lt"/>
              </a:rPr>
              <a:t>Datas</a:t>
            </a:r>
            <a:endParaRPr lang="en-US" altLang="ko-KR" sz="2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A3360A-D20A-0944-AF8A-F491E0F699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8983" y="1387967"/>
            <a:ext cx="1042468" cy="3936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E5C859-A788-144F-9D85-97C972FF0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6603" y="1353514"/>
            <a:ext cx="1042468" cy="23129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14B1649-786C-144B-9C26-AAA4893930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3135" y="1361641"/>
            <a:ext cx="1011794" cy="8220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C05268-C23A-B44D-8133-D56947568F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067" y="3073114"/>
            <a:ext cx="116816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6176F7-90E5-2649-A972-ECBD9B6E93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1992" y="3091908"/>
            <a:ext cx="1239786" cy="1440000"/>
          </a:xfrm>
          <a:prstGeom prst="rect">
            <a:avLst/>
          </a:prstGeom>
        </p:spPr>
      </p:pic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B3D4A99-8A79-AF4C-97DF-013C6A5C79EE}"/>
              </a:ext>
            </a:extLst>
          </p:cNvPr>
          <p:cNvSpPr>
            <a:spLocks noChangeAspect="1"/>
          </p:cNvSpPr>
          <p:nvPr/>
        </p:nvSpPr>
        <p:spPr>
          <a:xfrm>
            <a:off x="3266517" y="3316405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EEEFE768-03A0-2C43-9741-F357204D0CBA}"/>
              </a:ext>
            </a:extLst>
          </p:cNvPr>
          <p:cNvSpPr>
            <a:spLocks noChangeAspect="1"/>
          </p:cNvSpPr>
          <p:nvPr/>
        </p:nvSpPr>
        <p:spPr>
          <a:xfrm rot="10800000">
            <a:off x="7292832" y="329966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F46D7422-A1EF-6A46-8E3C-16FCA60FEC16}"/>
              </a:ext>
            </a:extLst>
          </p:cNvPr>
          <p:cNvSpPr>
            <a:spLocks noChangeAspect="1"/>
          </p:cNvSpPr>
          <p:nvPr/>
        </p:nvSpPr>
        <p:spPr>
          <a:xfrm rot="5400000">
            <a:off x="5221778" y="480519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5A80A64-DFF6-1143-B7EC-FDBA01DA442F}"/>
              </a:ext>
            </a:extLst>
          </p:cNvPr>
          <p:cNvSpPr/>
          <p:nvPr/>
        </p:nvSpPr>
        <p:spPr>
          <a:xfrm>
            <a:off x="4209523" y="5564492"/>
            <a:ext cx="2759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The image is Dog 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1B5F48-9CB2-3745-914E-B7234551C549}"/>
              </a:ext>
            </a:extLst>
          </p:cNvPr>
          <p:cNvSpPr/>
          <p:nvPr/>
        </p:nvSpPr>
        <p:spPr>
          <a:xfrm>
            <a:off x="4765689" y="5997074"/>
            <a:ext cx="16321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altLang="ko-KR" sz="2500" b="1" dirty="0">
                <a:solidFill>
                  <a:schemeClr val="accent1"/>
                </a:solidFill>
                <a:latin typeface="+mn-lt"/>
              </a:rPr>
              <a:t>Correct!</a:t>
            </a: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)</a:t>
            </a:r>
            <a:endParaRPr lang="ko-KR" altLang="en-US" sz="2500" dirty="0">
              <a:latin typeface="+mn-lt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39B66B-4570-DE4C-9AC0-A30D829FE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05" y="1415591"/>
            <a:ext cx="1068246" cy="11738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477E3F2-688E-6D4D-9206-3B623F6302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779" y="2589436"/>
            <a:ext cx="1079502" cy="11015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EC4574-D404-7549-8F04-A7354425EEB3}"/>
              </a:ext>
            </a:extLst>
          </p:cNvPr>
          <p:cNvSpPr/>
          <p:nvPr/>
        </p:nvSpPr>
        <p:spPr>
          <a:xfrm>
            <a:off x="834189" y="1840161"/>
            <a:ext cx="1007287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· </a:t>
            </a:r>
            <a:r>
              <a:rPr lang="en-US" altLang="ko-KR" sz="3000" b="1" u="sng" dirty="0">
                <a:solidFill>
                  <a:schemeClr val="tx1"/>
                </a:solidFill>
                <a:latin typeface="+mn-lt"/>
              </a:rPr>
              <a:t>Mode 1 : Verification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58BFF153-9639-2844-9E51-E8330CC98711}"/>
              </a:ext>
            </a:extLst>
          </p:cNvPr>
          <p:cNvSpPr txBox="1">
            <a:spLocks/>
          </p:cNvSpPr>
          <p:nvPr/>
        </p:nvSpPr>
        <p:spPr>
          <a:xfrm>
            <a:off x="882314" y="215"/>
            <a:ext cx="10674686" cy="811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defTabSz="859536" hangingPunct="1">
              <a:defRPr sz="3290" b="1"/>
            </a:pPr>
            <a:r>
              <a:rPr lang="en-US" sz="3290" b="1"/>
              <a:t>Schedule &amp; Progress </a:t>
            </a:r>
            <a:r>
              <a:rPr lang="en-US" sz="3759" b="1"/>
              <a:t>–</a:t>
            </a:r>
            <a:r>
              <a:rPr lang="en-US" sz="4700" b="1"/>
              <a:t> </a:t>
            </a:r>
            <a:r>
              <a:rPr lang="en-US" sz="2820" b="1"/>
              <a:t>Paeng Jin Wook</a:t>
            </a:r>
            <a:r>
              <a:rPr lang="en-US" altLang="ko-KR" sz="2820" b="1"/>
              <a:t> (Python)</a:t>
            </a:r>
            <a:endParaRPr lang="en-US" sz="282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526B797-50C2-ED40-AD00-03243165E8E5}"/>
              </a:ext>
            </a:extLst>
          </p:cNvPr>
          <p:cNvSpPr/>
          <p:nvPr/>
        </p:nvSpPr>
        <p:spPr>
          <a:xfrm>
            <a:off x="834189" y="1244496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“Connect with Android Application and Make it work!”</a:t>
            </a:r>
          </a:p>
        </p:txBody>
      </p:sp>
      <p:grpSp>
        <p:nvGrpSpPr>
          <p:cNvPr id="42" name="그룹 16">
            <a:extLst>
              <a:ext uri="{FF2B5EF4-FFF2-40B4-BE49-F238E27FC236}">
                <a16:creationId xmlns:a16="http://schemas.microsoft.com/office/drawing/2014/main" id="{8843F3D3-1E19-354E-B455-2C48286CFBC3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44" name="그림 13" descr="그림 13">
              <a:extLst>
                <a:ext uri="{FF2B5EF4-FFF2-40B4-BE49-F238E27FC236}">
                  <a16:creationId xmlns:a16="http://schemas.microsoft.com/office/drawing/2014/main" id="{AA4DDDEA-120F-8B4E-8D7B-87A4B130A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" name="텍스트상자 14">
              <a:extLst>
                <a:ext uri="{FF2B5EF4-FFF2-40B4-BE49-F238E27FC236}">
                  <a16:creationId xmlns:a16="http://schemas.microsoft.com/office/drawing/2014/main" id="{870219A0-B59A-C843-8FC4-7FFE2D0C40F0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13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47438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5706AF69-656D-0F4B-8B6D-158DDAA4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5" y="2554923"/>
            <a:ext cx="4035488" cy="33961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“We need to decrease the performance time 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4B077-048B-CA48-8D40-FDF449A6E2A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1" y="3053233"/>
            <a:ext cx="1440000" cy="12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CB1D-993C-424F-9867-F068F8A6E937}"/>
              </a:ext>
            </a:extLst>
          </p:cNvPr>
          <p:cNvSpPr/>
          <p:nvPr/>
        </p:nvSpPr>
        <p:spPr>
          <a:xfrm>
            <a:off x="1053358" y="4299516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Input 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C03DE2-B752-9A4A-BCC4-0F8052F06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53" y="763827"/>
            <a:ext cx="1387011" cy="1387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463914-CAD7-734E-AB02-2C151A0E5CD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2873155"/>
            <a:ext cx="832894" cy="728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E966C5-F8D9-5748-9235-0D984CB7AD7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2144373"/>
            <a:ext cx="832894" cy="7287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47E3C-E308-E346-891D-0B5F697BA08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1415591"/>
            <a:ext cx="832894" cy="72878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0B0E7F-2422-2D42-AA89-464D8D8C8F3C}"/>
              </a:ext>
            </a:extLst>
          </p:cNvPr>
          <p:cNvSpPr/>
          <p:nvPr/>
        </p:nvSpPr>
        <p:spPr>
          <a:xfrm>
            <a:off x="10730753" y="2091570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Database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ABDAB-C6BD-A34C-A65A-10B44DF1C9C4}"/>
              </a:ext>
            </a:extLst>
          </p:cNvPr>
          <p:cNvSpPr/>
          <p:nvPr/>
        </p:nvSpPr>
        <p:spPr>
          <a:xfrm>
            <a:off x="616575" y="4640017"/>
            <a:ext cx="31658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  <a:latin typeface="+mn-lt"/>
              </a:rPr>
              <a:t>(Whose dog it is?)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0BAE6-2CBB-8A49-933E-854271F4E440}"/>
              </a:ext>
            </a:extLst>
          </p:cNvPr>
          <p:cNvSpPr/>
          <p:nvPr/>
        </p:nvSpPr>
        <p:spPr>
          <a:xfrm>
            <a:off x="8124135" y="6205430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>
                <a:solidFill>
                  <a:schemeClr val="tx1"/>
                </a:solidFill>
                <a:latin typeface="+mn-lt"/>
              </a:rPr>
              <a:t>Datas</a:t>
            </a:r>
            <a:endParaRPr lang="en-US" altLang="ko-KR" sz="2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A3360A-D20A-0944-AF8A-F491E0F699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8983" y="1387967"/>
            <a:ext cx="1042468" cy="3936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E5C859-A788-144F-9D85-97C972FF0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6603" y="1353514"/>
            <a:ext cx="1042468" cy="23129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14B1649-786C-144B-9C26-AAA4893930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3135" y="1361641"/>
            <a:ext cx="1011794" cy="8220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C05268-C23A-B44D-8133-D56947568F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067" y="3073114"/>
            <a:ext cx="116816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6176F7-90E5-2649-A972-ECBD9B6E93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1992" y="3091908"/>
            <a:ext cx="1239786" cy="1440000"/>
          </a:xfrm>
          <a:prstGeom prst="rect">
            <a:avLst/>
          </a:prstGeom>
        </p:spPr>
      </p:pic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B3D4A99-8A79-AF4C-97DF-013C6A5C79EE}"/>
              </a:ext>
            </a:extLst>
          </p:cNvPr>
          <p:cNvSpPr>
            <a:spLocks noChangeAspect="1"/>
          </p:cNvSpPr>
          <p:nvPr/>
        </p:nvSpPr>
        <p:spPr>
          <a:xfrm>
            <a:off x="3266517" y="3316405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EEEFE768-03A0-2C43-9741-F357204D0CBA}"/>
              </a:ext>
            </a:extLst>
          </p:cNvPr>
          <p:cNvSpPr>
            <a:spLocks noChangeAspect="1"/>
          </p:cNvSpPr>
          <p:nvPr/>
        </p:nvSpPr>
        <p:spPr>
          <a:xfrm rot="10800000">
            <a:off x="7292832" y="329966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F46D7422-A1EF-6A46-8E3C-16FCA60FEC16}"/>
              </a:ext>
            </a:extLst>
          </p:cNvPr>
          <p:cNvSpPr>
            <a:spLocks noChangeAspect="1"/>
          </p:cNvSpPr>
          <p:nvPr/>
        </p:nvSpPr>
        <p:spPr>
          <a:xfrm rot="5400000">
            <a:off x="5221778" y="480519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39B66B-4570-DE4C-9AC0-A30D829FE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05" y="1415591"/>
            <a:ext cx="1068246" cy="11738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477E3F2-688E-6D4D-9206-3B623F6302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779" y="2589436"/>
            <a:ext cx="1079502" cy="11015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EC4574-D404-7549-8F04-A7354425EEB3}"/>
              </a:ext>
            </a:extLst>
          </p:cNvPr>
          <p:cNvSpPr/>
          <p:nvPr/>
        </p:nvSpPr>
        <p:spPr>
          <a:xfrm>
            <a:off x="834189" y="1840161"/>
            <a:ext cx="1007287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· </a:t>
            </a:r>
            <a:r>
              <a:rPr lang="en-US" altLang="ko-KR" sz="3000" b="1" u="sng" dirty="0">
                <a:solidFill>
                  <a:schemeClr val="tx1"/>
                </a:solidFill>
                <a:latin typeface="+mn-lt"/>
              </a:rPr>
              <a:t>Mode 2 : Identification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803806-3C8B-6849-BFB4-A783F96040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89" y="5259880"/>
            <a:ext cx="837644" cy="837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C34BFA-A972-E44E-8D3A-FB60A65D7A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82" y="4439581"/>
            <a:ext cx="823691" cy="8236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6306C7-4FD8-C64C-8100-34C86C752C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79" y="3601937"/>
            <a:ext cx="837644" cy="8376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9F5420-7EF7-134E-A591-073CCD7611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2" y="2881932"/>
            <a:ext cx="733429" cy="7334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4699C34-DD73-6C47-9F25-E0CBDDDAA1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2" y="2144738"/>
            <a:ext cx="733429" cy="73342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EA77DE9-E169-7043-A038-ECDDBD3A446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217" y="1419964"/>
            <a:ext cx="724409" cy="72440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1B34270-B332-7B49-9C9B-D1C491E7C8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81" y="5267194"/>
            <a:ext cx="730572" cy="8301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EC9F91B-1443-8744-9569-BB50C318DBE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91" y="4446894"/>
            <a:ext cx="727661" cy="82369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BCACD02-43F0-D24E-938A-94CCDA642C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676" y="3605548"/>
            <a:ext cx="729786" cy="83742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D41CCC-4781-FC40-9FF7-5F3889789104}"/>
              </a:ext>
            </a:extLst>
          </p:cNvPr>
          <p:cNvSpPr/>
          <p:nvPr/>
        </p:nvSpPr>
        <p:spPr>
          <a:xfrm>
            <a:off x="3995124" y="5590130"/>
            <a:ext cx="31880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The image is </a:t>
            </a:r>
            <a:r>
              <a:rPr lang="en-US" altLang="ko-KR" sz="3000" b="1" dirty="0">
                <a:solidFill>
                  <a:schemeClr val="accent1"/>
                </a:solidFill>
                <a:latin typeface="+mn-lt"/>
              </a:rPr>
              <a:t>Dog A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EFEEFEE4-6C8C-424E-A10C-ADDD1DFB9A64}"/>
              </a:ext>
            </a:extLst>
          </p:cNvPr>
          <p:cNvSpPr txBox="1">
            <a:spLocks/>
          </p:cNvSpPr>
          <p:nvPr/>
        </p:nvSpPr>
        <p:spPr>
          <a:xfrm>
            <a:off x="882314" y="215"/>
            <a:ext cx="10674686" cy="811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defTabSz="859536" hangingPunct="1">
              <a:defRPr sz="3290" b="1"/>
            </a:pPr>
            <a:r>
              <a:rPr lang="en-US" sz="3290" b="1"/>
              <a:t>Schedule &amp; Progress </a:t>
            </a:r>
            <a:r>
              <a:rPr lang="en-US" sz="3759" b="1"/>
              <a:t>–</a:t>
            </a:r>
            <a:r>
              <a:rPr lang="en-US" sz="4700" b="1"/>
              <a:t> </a:t>
            </a:r>
            <a:r>
              <a:rPr lang="en-US" sz="2820" b="1"/>
              <a:t>Paeng Jin Wook</a:t>
            </a:r>
            <a:r>
              <a:rPr lang="en-US" altLang="ko-KR" sz="2820" b="1"/>
              <a:t> (Python)</a:t>
            </a:r>
            <a:endParaRPr lang="en-US" sz="2820" b="1" dirty="0"/>
          </a:p>
        </p:txBody>
      </p:sp>
      <p:grpSp>
        <p:nvGrpSpPr>
          <p:cNvPr id="48" name="그룹 16">
            <a:extLst>
              <a:ext uri="{FF2B5EF4-FFF2-40B4-BE49-F238E27FC236}">
                <a16:creationId xmlns:a16="http://schemas.microsoft.com/office/drawing/2014/main" id="{B9D36A64-98E3-C944-929C-E0A560A9169C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51" name="그림 13" descr="그림 13">
              <a:extLst>
                <a:ext uri="{FF2B5EF4-FFF2-40B4-BE49-F238E27FC236}">
                  <a16:creationId xmlns:a16="http://schemas.microsoft.com/office/drawing/2014/main" id="{770EEB3C-D023-D640-92D5-F77125C9C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텍스트상자 14">
              <a:extLst>
                <a:ext uri="{FF2B5EF4-FFF2-40B4-BE49-F238E27FC236}">
                  <a16:creationId xmlns:a16="http://schemas.microsoft.com/office/drawing/2014/main" id="{499D413F-5EEA-D746-BC92-65EF17F55FE3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1062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1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  <a:latin typeface="+mn-lt"/>
              </a:rPr>
              <a:t>Problem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  <a:latin typeface="+mn-lt"/>
              </a:rPr>
              <a:t>We will get so much time in Mode2.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  <a:latin typeface="+mn-lt"/>
              </a:rPr>
              <a:t>When we compare all the data to find the unknown dog’s information.</a:t>
            </a:r>
          </a:p>
        </p:txBody>
      </p:sp>
      <p:grpSp>
        <p:nvGrpSpPr>
          <p:cNvPr id="30" name="그룹 16">
            <a:extLst>
              <a:ext uri="{FF2B5EF4-FFF2-40B4-BE49-F238E27FC236}">
                <a16:creationId xmlns:a16="http://schemas.microsoft.com/office/drawing/2014/main" id="{5AC71647-4D82-D847-8D12-C53D5A539E6A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31" name="그림 13" descr="그림 13">
              <a:extLst>
                <a:ext uri="{FF2B5EF4-FFF2-40B4-BE49-F238E27FC236}">
                  <a16:creationId xmlns:a16="http://schemas.microsoft.com/office/drawing/2014/main" id="{8504EA41-905A-E14F-960A-FB4A7EC58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텍스트상자 14">
              <a:extLst>
                <a:ext uri="{FF2B5EF4-FFF2-40B4-BE49-F238E27FC236}">
                  <a16:creationId xmlns:a16="http://schemas.microsoft.com/office/drawing/2014/main" id="{772A33A6-D956-D54A-A484-F0D67EEE4D6D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16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39A6A1D9-7838-5747-8723-2506CB0C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186" y="3366705"/>
            <a:ext cx="1387011" cy="138701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F03AFDB-6FBE-4C42-97ED-3F064119FFB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08" y="2690898"/>
            <a:ext cx="832894" cy="72878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732BEE-C5CD-A145-AD85-4167290FC3C8}"/>
              </a:ext>
            </a:extLst>
          </p:cNvPr>
          <p:cNvSpPr/>
          <p:nvPr/>
        </p:nvSpPr>
        <p:spPr>
          <a:xfrm>
            <a:off x="10795884" y="4753716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Database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8BA9291-D9C9-DC47-8BEB-63E98B30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390" y="3369572"/>
            <a:ext cx="1285490" cy="15846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A4A429-DDE2-034E-9CF1-9838F1344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4984" y="3355663"/>
            <a:ext cx="1388255" cy="1612445"/>
          </a:xfrm>
          <a:prstGeom prst="rect">
            <a:avLst/>
          </a:prstGeom>
        </p:spPr>
      </p:pic>
      <p:sp>
        <p:nvSpPr>
          <p:cNvPr id="47" name="오른쪽 화살표[R] 46">
            <a:extLst>
              <a:ext uri="{FF2B5EF4-FFF2-40B4-BE49-F238E27FC236}">
                <a16:creationId xmlns:a16="http://schemas.microsoft.com/office/drawing/2014/main" id="{05965093-4393-2041-AA73-E22B610DD2EB}"/>
              </a:ext>
            </a:extLst>
          </p:cNvPr>
          <p:cNvSpPr>
            <a:spLocks noChangeAspect="1"/>
          </p:cNvSpPr>
          <p:nvPr/>
        </p:nvSpPr>
        <p:spPr>
          <a:xfrm rot="10800000">
            <a:off x="6849334" y="377557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47D5A96-149A-3644-A3D1-4868DD00E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09" y="4986106"/>
            <a:ext cx="823691" cy="82369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4AE0C04-E1F7-9343-8338-422510D464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06" y="4148462"/>
            <a:ext cx="837644" cy="83764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AF46FEE-95DE-494E-A0D7-6610A8ED6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59" y="3428457"/>
            <a:ext cx="733429" cy="73342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88D0EFE-DC25-A243-A01C-F9EBB9A872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59" y="2691263"/>
            <a:ext cx="733429" cy="73342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F12ABAB-85EE-2343-A4F1-424AC88F46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18" y="4993419"/>
            <a:ext cx="727661" cy="82369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7E56A62-D1CD-1343-9EBF-64D1F05CA4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03" y="4152073"/>
            <a:ext cx="729786" cy="837427"/>
          </a:xfrm>
          <a:prstGeom prst="rect">
            <a:avLst/>
          </a:prstGeom>
        </p:spPr>
      </p:pic>
      <p:sp>
        <p:nvSpPr>
          <p:cNvPr id="57" name="오른쪽 화살표[R] 56">
            <a:extLst>
              <a:ext uri="{FF2B5EF4-FFF2-40B4-BE49-F238E27FC236}">
                <a16:creationId xmlns:a16="http://schemas.microsoft.com/office/drawing/2014/main" id="{2F2D30D8-EA46-9646-81EA-9A97D3B95B03}"/>
              </a:ext>
            </a:extLst>
          </p:cNvPr>
          <p:cNvSpPr>
            <a:spLocks noChangeAspect="1"/>
          </p:cNvSpPr>
          <p:nvPr/>
        </p:nvSpPr>
        <p:spPr>
          <a:xfrm rot="10800000">
            <a:off x="10020054" y="377557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51F052B-A22C-454C-A73D-EAC51730219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86" y="3413618"/>
            <a:ext cx="832894" cy="72878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661352-4FF0-A44A-90A0-1711969AD7B7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5" y="3493716"/>
            <a:ext cx="1440000" cy="126000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04E86D03-4040-B547-ABB7-6FC8387F9322}"/>
              </a:ext>
            </a:extLst>
          </p:cNvPr>
          <p:cNvSpPr/>
          <p:nvPr/>
        </p:nvSpPr>
        <p:spPr>
          <a:xfrm>
            <a:off x="354872" y="4739999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Input Image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325FCF3-0626-BB4A-9732-E207494E1578}"/>
              </a:ext>
            </a:extLst>
          </p:cNvPr>
          <p:cNvSpPr/>
          <p:nvPr/>
        </p:nvSpPr>
        <p:spPr>
          <a:xfrm>
            <a:off x="-81911" y="5080500"/>
            <a:ext cx="31658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  <a:latin typeface="+mn-lt"/>
              </a:rPr>
              <a:t>(Whose dog it is?)</a:t>
            </a:r>
          </a:p>
        </p:txBody>
      </p: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7A8182B0-99F9-A24E-9281-D67D3BCD74CF}"/>
              </a:ext>
            </a:extLst>
          </p:cNvPr>
          <p:cNvSpPr>
            <a:spLocks noChangeAspect="1"/>
          </p:cNvSpPr>
          <p:nvPr/>
        </p:nvSpPr>
        <p:spPr>
          <a:xfrm>
            <a:off x="2568031" y="3756888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953717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78101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  <a:latin typeface="+mn-lt"/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100" b="1" dirty="0">
                <a:solidFill>
                  <a:schemeClr val="tx1"/>
                </a:solidFill>
                <a:latin typeface="+mn-lt"/>
              </a:rPr>
              <a:t>We have to find the way to save the data by feature template, </a:t>
            </a:r>
            <a:r>
              <a:rPr lang="en-US" altLang="ko-KR" sz="2300" b="1" dirty="0">
                <a:solidFill>
                  <a:schemeClr val="tx1"/>
                </a:solidFill>
                <a:latin typeface="+mn-lt"/>
              </a:rPr>
              <a:t>Not by nose image </a:t>
            </a:r>
          </a:p>
        </p:txBody>
      </p:sp>
      <p:grpSp>
        <p:nvGrpSpPr>
          <p:cNvPr id="30" name="그룹 16">
            <a:extLst>
              <a:ext uri="{FF2B5EF4-FFF2-40B4-BE49-F238E27FC236}">
                <a16:creationId xmlns:a16="http://schemas.microsoft.com/office/drawing/2014/main" id="{5AC71647-4D82-D847-8D12-C53D5A539E6A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31" name="그림 13" descr="그림 13">
              <a:extLst>
                <a:ext uri="{FF2B5EF4-FFF2-40B4-BE49-F238E27FC236}">
                  <a16:creationId xmlns:a16="http://schemas.microsoft.com/office/drawing/2014/main" id="{8504EA41-905A-E14F-960A-FB4A7EC58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텍스트상자 14">
              <a:extLst>
                <a:ext uri="{FF2B5EF4-FFF2-40B4-BE49-F238E27FC236}">
                  <a16:creationId xmlns:a16="http://schemas.microsoft.com/office/drawing/2014/main" id="{772A33A6-D956-D54A-A484-F0D67EEE4D6D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17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39A6A1D9-7838-5747-8723-2506CB0C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186" y="3366705"/>
            <a:ext cx="1387011" cy="138701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732BEE-C5CD-A145-AD85-4167290FC3C8}"/>
              </a:ext>
            </a:extLst>
          </p:cNvPr>
          <p:cNvSpPr/>
          <p:nvPr/>
        </p:nvSpPr>
        <p:spPr>
          <a:xfrm>
            <a:off x="10795884" y="4753716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Database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8BA9291-D9C9-DC47-8BEB-63E98B308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390" y="3369572"/>
            <a:ext cx="1285490" cy="15846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A4A429-DDE2-034E-9CF1-9838F1344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984" y="3355663"/>
            <a:ext cx="1388255" cy="1612445"/>
          </a:xfrm>
          <a:prstGeom prst="rect">
            <a:avLst/>
          </a:prstGeom>
        </p:spPr>
      </p:pic>
      <p:sp>
        <p:nvSpPr>
          <p:cNvPr id="47" name="오른쪽 화살표[R] 46">
            <a:extLst>
              <a:ext uri="{FF2B5EF4-FFF2-40B4-BE49-F238E27FC236}">
                <a16:creationId xmlns:a16="http://schemas.microsoft.com/office/drawing/2014/main" id="{05965093-4393-2041-AA73-E22B610DD2EB}"/>
              </a:ext>
            </a:extLst>
          </p:cNvPr>
          <p:cNvSpPr>
            <a:spLocks noChangeAspect="1"/>
          </p:cNvSpPr>
          <p:nvPr/>
        </p:nvSpPr>
        <p:spPr>
          <a:xfrm rot="10800000">
            <a:off x="6849334" y="377557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57" name="오른쪽 화살표[R] 56">
            <a:extLst>
              <a:ext uri="{FF2B5EF4-FFF2-40B4-BE49-F238E27FC236}">
                <a16:creationId xmlns:a16="http://schemas.microsoft.com/office/drawing/2014/main" id="{2F2D30D8-EA46-9646-81EA-9A97D3B95B03}"/>
              </a:ext>
            </a:extLst>
          </p:cNvPr>
          <p:cNvSpPr>
            <a:spLocks noChangeAspect="1"/>
          </p:cNvSpPr>
          <p:nvPr/>
        </p:nvSpPr>
        <p:spPr>
          <a:xfrm rot="10800000">
            <a:off x="10020054" y="377557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4A661352-4FF0-A44A-90A0-1711969AD7B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5" y="3493716"/>
            <a:ext cx="1440000" cy="126000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04E86D03-4040-B547-ABB7-6FC8387F9322}"/>
              </a:ext>
            </a:extLst>
          </p:cNvPr>
          <p:cNvSpPr/>
          <p:nvPr/>
        </p:nvSpPr>
        <p:spPr>
          <a:xfrm>
            <a:off x="354872" y="4739999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Input Image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325FCF3-0626-BB4A-9732-E207494E1578}"/>
              </a:ext>
            </a:extLst>
          </p:cNvPr>
          <p:cNvSpPr/>
          <p:nvPr/>
        </p:nvSpPr>
        <p:spPr>
          <a:xfrm>
            <a:off x="-81911" y="5080500"/>
            <a:ext cx="31658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  <a:latin typeface="+mn-lt"/>
              </a:rPr>
              <a:t>(Whose dog it is?)</a:t>
            </a:r>
          </a:p>
        </p:txBody>
      </p: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7A8182B0-99F9-A24E-9281-D67D3BCD74CF}"/>
              </a:ext>
            </a:extLst>
          </p:cNvPr>
          <p:cNvSpPr>
            <a:spLocks noChangeAspect="1"/>
          </p:cNvSpPr>
          <p:nvPr/>
        </p:nvSpPr>
        <p:spPr>
          <a:xfrm>
            <a:off x="2568031" y="3756888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74BB9F-AF4B-0A4F-B606-E02C3D24C741}"/>
              </a:ext>
            </a:extLst>
          </p:cNvPr>
          <p:cNvSpPr/>
          <p:nvPr/>
        </p:nvSpPr>
        <p:spPr>
          <a:xfrm>
            <a:off x="7972790" y="3692824"/>
            <a:ext cx="18449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Feature</a:t>
            </a:r>
          </a:p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Template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7015BD-53BF-4542-9C32-1DA7B35BBD28}"/>
              </a:ext>
            </a:extLst>
          </p:cNvPr>
          <p:cNvSpPr/>
          <p:nvPr/>
        </p:nvSpPr>
        <p:spPr>
          <a:xfrm>
            <a:off x="8073441" y="3188602"/>
            <a:ext cx="1643617" cy="1907594"/>
          </a:xfrm>
          <a:prstGeom prst="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942634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45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4"/>
            <a:ext cx="9190730" cy="3227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제목 1"/>
          <p:cNvSpPr txBox="1">
            <a:spLocks noGrp="1"/>
          </p:cNvSpPr>
          <p:nvPr>
            <p:ph type="title"/>
          </p:nvPr>
        </p:nvSpPr>
        <p:spPr>
          <a:xfrm>
            <a:off x="0" y="180108"/>
            <a:ext cx="12192000" cy="646692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t>PLANS for next week</a:t>
            </a:r>
          </a:p>
        </p:txBody>
      </p:sp>
      <p:graphicFrame>
        <p:nvGraphicFramePr>
          <p:cNvPr id="248" name="표 2"/>
          <p:cNvGraphicFramePr/>
          <p:nvPr>
            <p:extLst>
              <p:ext uri="{D42A27DB-BD31-4B8C-83A1-F6EECF244321}">
                <p14:modId xmlns:p14="http://schemas.microsoft.com/office/powerpoint/2010/main" val="2651653010"/>
              </p:ext>
            </p:extLst>
          </p:nvPr>
        </p:nvGraphicFramePr>
        <p:xfrm>
          <a:off x="0" y="2440590"/>
          <a:ext cx="12191999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4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 dirty="0">
                          <a:sym typeface="Helvetica"/>
                        </a:rPr>
                        <a:t>Week </a:t>
                      </a:r>
                      <a:r>
                        <a:rPr lang="en-US" altLang="ko-KR" sz="3000" b="1" dirty="0">
                          <a:sym typeface="Helvetica"/>
                        </a:rPr>
                        <a:t>10</a:t>
                      </a:r>
                      <a:endParaRPr sz="30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Chan: Image Upload Function.</a:t>
                      </a:r>
                      <a:endParaRPr lang="ko-KR" altLang="ko-KR" sz="24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맑은 고딕" panose="020B0503020000020004" pitchFamily="34" charset="-127"/>
                        <a:cs typeface="+mj-cs"/>
                        <a:sym typeface="맑은 고딕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Hong </a:t>
                      </a:r>
                      <a:r>
                        <a:rPr lang="en-US" altLang="ko-KR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: </a:t>
                      </a:r>
                      <a:r>
                        <a:rPr lang="en-US" altLang="ko-KR" sz="21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Add a image data column in database and link with python code.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Paeng</a:t>
                      </a:r>
                      <a:r>
                        <a:rPr lang="en-US" altLang="ko-KR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 : Link with the server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1" name="그룹 3"/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249" name="그림 4" descr="그림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텍스트상자 5"/>
            <p:cNvSpPr txBox="1"/>
            <p:nvPr/>
          </p:nvSpPr>
          <p:spPr>
            <a:xfrm>
              <a:off x="398212" y="513772"/>
              <a:ext cx="488516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19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100" y="3219450"/>
            <a:ext cx="10364952" cy="363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t>Contents</a:t>
            </a:r>
          </a:p>
        </p:txBody>
      </p:sp>
      <p:sp>
        <p:nvSpPr>
          <p:cNvPr id="120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  <a:prstGeom prst="rect">
            <a:avLst/>
          </a:prstGeom>
        </p:spPr>
        <p:txBody>
          <a:bodyPr/>
          <a:lstStyle/>
          <a:p>
            <a:pPr>
              <a:defRPr sz="4000" b="1"/>
            </a:pPr>
            <a:r>
              <a:t> Schedule </a:t>
            </a:r>
            <a:r>
              <a:rPr sz="3500"/>
              <a:t>&amp;</a:t>
            </a:r>
            <a:r>
              <a:t> Progress </a:t>
            </a:r>
          </a:p>
          <a:p>
            <a:pPr>
              <a:defRPr sz="4000" b="1"/>
            </a:pPr>
            <a:r>
              <a:t> Problems </a:t>
            </a:r>
            <a:r>
              <a:rPr sz="3500"/>
              <a:t>&amp;</a:t>
            </a:r>
            <a:r>
              <a:t> Solutions</a:t>
            </a:r>
          </a:p>
          <a:p>
            <a:pPr>
              <a:defRPr sz="4000" b="1"/>
            </a:pPr>
            <a:r>
              <a:t> Plans</a:t>
            </a:r>
          </a:p>
          <a:p>
            <a:pPr>
              <a:defRPr sz="4000" b="1"/>
            </a:pPr>
            <a:r>
              <a:t> Q</a:t>
            </a:r>
            <a:r>
              <a:rPr sz="2500"/>
              <a:t>&amp;</a:t>
            </a:r>
            <a:r>
              <a:t>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3">
              <a:defRPr sz="8100" b="1"/>
            </a:pPr>
            <a:r>
              <a:t>Q</a:t>
            </a:r>
            <a:r>
              <a:rPr sz="4860"/>
              <a:t>&amp;</a:t>
            </a:r>
            <a:r>
              <a:t>A</a:t>
            </a:r>
          </a:p>
        </p:txBody>
      </p:sp>
      <p:pic>
        <p:nvPicPr>
          <p:cNvPr id="25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 defTabSz="740663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1. SCHEDULE &amp; PROGRESS</a:t>
            </a:r>
          </a:p>
        </p:txBody>
      </p:sp>
      <p:pic>
        <p:nvPicPr>
          <p:cNvPr id="12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1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표 18"/>
          <p:cNvGraphicFramePr/>
          <p:nvPr>
            <p:extLst>
              <p:ext uri="{D42A27DB-BD31-4B8C-83A1-F6EECF244321}">
                <p14:modId xmlns:p14="http://schemas.microsoft.com/office/powerpoint/2010/main" val="3292345202"/>
              </p:ext>
            </p:extLst>
          </p:nvPr>
        </p:nvGraphicFramePr>
        <p:xfrm>
          <a:off x="0" y="1"/>
          <a:ext cx="9050232" cy="6858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4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1500" b="1" i="0" dirty="0">
                          <a:cs typeface="+mn-cs"/>
                          <a:sym typeface="Helvetica"/>
                        </a:rPr>
                        <a:t>Week</a:t>
                      </a:r>
                      <a:endParaRPr sz="1500" b="1" i="0" dirty="0">
                        <a:cs typeface="+mn-cs"/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5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 b="1">
                          <a:sym typeface="Helvetica"/>
                        </a:defRPr>
                      </a:pPr>
                      <a:r>
                        <a:rPr lang="en-US" altLang="ko-KR" sz="1500" b="1" i="0" dirty="0">
                          <a:solidFill>
                            <a:schemeClr val="tx1"/>
                          </a:solidFill>
                          <a:cs typeface="+mn-cs"/>
                        </a:rPr>
                        <a:t>To-Do (can be changed)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434516095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 dirty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5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Hold a meeting and make a </a:t>
                      </a:r>
                      <a:r>
                        <a:rPr lang="ko-KR" altLang="ko-KR" sz="15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P</a:t>
                      </a:r>
                      <a:r>
                        <a:rPr lang="en-US" altLang="ko-KR" sz="15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lan</a:t>
                      </a:r>
                      <a:r>
                        <a:rPr lang="en-US" altLang="ko-KR" sz="15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 based on Midterm Demonstration.</a:t>
                      </a:r>
                      <a:endParaRPr lang="ko-KR" altLang="ko-KR" sz="15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n-cs"/>
                        <a:sym typeface="맑은 고딕"/>
                      </a:endParaRPr>
                    </a:p>
                  </a:txBody>
                  <a:tcPr marL="84666" marR="84666" marT="84666" marB="84666" anchor="ctr" horzOverflow="overflow"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i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  <a:cs typeface="+mn-cs"/>
                        </a:rPr>
                        <a:t>A</a:t>
                      </a:r>
                      <a:r>
                        <a:rPr lang="en-US" sz="1200" b="1" i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  <a:cs typeface="+mn-cs"/>
                        </a:rPr>
                        <a:t>ndroid</a:t>
                      </a: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  <a:cs typeface="+mn-cs"/>
                        </a:rPr>
                        <a:t> : Image Upload Function.</a:t>
                      </a:r>
                      <a:endParaRPr lang="ko-KR" sz="1200" b="1" i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34" charset="-127"/>
                        <a:cs typeface="+mn-cs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  <a:cs typeface="+mn-cs"/>
                        </a:rPr>
                        <a:t>Server : Add a image data column in database and link with python code.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  <a:cs typeface="+mn-cs"/>
                        </a:rPr>
                        <a:t>Python : Link to the server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>
                          <a:cs typeface="+mn-cs"/>
                          <a:sym typeface="Helvetica"/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A</a:t>
                      </a:r>
                      <a:r>
                        <a:rPr lang="en-US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ndroid</a:t>
                      </a:r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 : E-mail Certification function.</a:t>
                      </a:r>
                      <a:endParaRPr lang="ko-KR" altLang="ko-KR" sz="12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n-cs"/>
                        <a:sym typeface="맑은 고딕"/>
                      </a:endParaRP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Server : link to python code completely and buy a server.</a:t>
                      </a: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Python : Find the way to save the feature template in database.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93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A</a:t>
                      </a:r>
                      <a:r>
                        <a:rPr lang="en-US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ndroid</a:t>
                      </a:r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 : Complete the detail function. (Edit Profile, etc...)</a:t>
                      </a:r>
                      <a:endParaRPr lang="ko-KR" altLang="ko-KR" sz="12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n-cs"/>
                        <a:sym typeface="맑은 고딕"/>
                      </a:endParaRP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Server :  Divide the mode of the function in server.</a:t>
                      </a: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A</a:t>
                      </a:r>
                      <a:r>
                        <a:rPr lang="en-US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ndroid</a:t>
                      </a:r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 : Debugging and error fixing.</a:t>
                      </a:r>
                      <a:endParaRPr lang="ko-KR" altLang="ko-KR" sz="12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n-cs"/>
                        <a:sym typeface="맑은 고딕"/>
                      </a:endParaRP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Server : move the data to the database that we bought, and refactor.</a:t>
                      </a: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A</a:t>
                      </a:r>
                      <a:r>
                        <a:rPr lang="en-US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ndroid</a:t>
                      </a:r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 : Release the Beta Version and unit testing by users.</a:t>
                      </a:r>
                      <a:endParaRPr lang="ko-KR" altLang="ko-KR" sz="12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n-cs"/>
                        <a:sym typeface="맑은 고딕"/>
                      </a:endParaRP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Server : Error fixing, and managing the server.</a:t>
                      </a: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solidFill>
                            <a:srgbClr val="C00000"/>
                          </a:solidFill>
                          <a:cs typeface="+mn-cs"/>
                          <a:sym typeface="Helvetica"/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solidFill>
                          <a:srgbClr val="C00000"/>
                        </a:solidFill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 i="0" dirty="0">
                          <a:solidFill>
                            <a:srgbClr val="C00000"/>
                          </a:solidFill>
                          <a:cs typeface="+mn-cs"/>
                          <a:sym typeface="Helvetica"/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Final Examination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6" name="그룹 16"/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3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텍스트상자 14"/>
            <p:cNvSpPr txBox="1"/>
            <p:nvPr/>
          </p:nvSpPr>
          <p:spPr>
            <a:xfrm>
              <a:off x="480636" y="4805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4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  <p:sp>
        <p:nvSpPr>
          <p:cNvPr id="137" name="SCHEDULE"/>
          <p:cNvSpPr txBox="1">
            <a:spLocks noGrp="1"/>
          </p:cNvSpPr>
          <p:nvPr>
            <p:ph type="title"/>
          </p:nvPr>
        </p:nvSpPr>
        <p:spPr>
          <a:xfrm>
            <a:off x="9050232" y="1"/>
            <a:ext cx="3141767" cy="867903"/>
          </a:xfrm>
          <a:prstGeom prst="rect">
            <a:avLst/>
          </a:prstGeom>
        </p:spPr>
        <p:txBody>
          <a:bodyPr/>
          <a:lstStyle>
            <a:lvl1pPr algn="ctr" defTabSz="886968">
              <a:defRPr sz="4365" b="1"/>
            </a:lvl1pPr>
          </a:lstStyle>
          <a:p>
            <a:r>
              <a:t>SCHEDULE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그룹 16"/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41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" name="텍스트상자 14"/>
            <p:cNvSpPr txBox="1"/>
            <p:nvPr/>
          </p:nvSpPr>
          <p:spPr>
            <a:xfrm>
              <a:off x="492107" y="5059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5</a:t>
              </a:r>
              <a:endParaRPr dirty="0"/>
            </a:p>
          </p:txBody>
        </p:sp>
      </p:grpSp>
      <p:graphicFrame>
        <p:nvGraphicFramePr>
          <p:cNvPr id="144" name="표 6"/>
          <p:cNvGraphicFramePr/>
          <p:nvPr>
            <p:extLst>
              <p:ext uri="{D42A27DB-BD31-4B8C-83A1-F6EECF244321}">
                <p14:modId xmlns:p14="http://schemas.microsoft.com/office/powerpoint/2010/main" val="1427679424"/>
              </p:ext>
            </p:extLst>
          </p:nvPr>
        </p:nvGraphicFramePr>
        <p:xfrm>
          <a:off x="0" y="2423159"/>
          <a:ext cx="12192000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0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1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 dirty="0">
                          <a:sym typeface="Helvetica"/>
                        </a:rPr>
                        <a:t>Week </a:t>
                      </a:r>
                      <a:r>
                        <a:rPr lang="en-US" altLang="ko-KR" sz="2800" b="1" dirty="0">
                          <a:sym typeface="Helvetica"/>
                        </a:rPr>
                        <a:t>9</a:t>
                      </a:r>
                      <a:endParaRPr sz="28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맑은 고딕"/>
                        </a:rPr>
                        <a:t>Hold a meeting and make a </a:t>
                      </a:r>
                      <a:r>
                        <a:rPr lang="ko-KR" altLang="ko-KR" sz="24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맑은 고딕"/>
                        </a:rPr>
                        <a:t>P</a:t>
                      </a:r>
                      <a:r>
                        <a:rPr lang="en-US" altLang="ko-KR" sz="24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맑은 고딕"/>
                        </a:rPr>
                        <a:t>lan</a:t>
                      </a:r>
                      <a:r>
                        <a:rPr lang="en-US" altLang="ko-KR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맑은 고딕"/>
                        </a:rPr>
                        <a:t> based on Midterm Demonstration.</a:t>
                      </a:r>
                      <a:endParaRPr lang="ko-KR" altLang="ko-KR" sz="24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맑은 고딕"/>
                      </a:endParaRPr>
                    </a:p>
                  </a:txBody>
                  <a:tcPr marL="84666" marR="84666" marT="84666" marB="84666" anchor="ctr" horzOverflow="overflow"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제목 1"/>
          <p:cNvSpPr txBox="1">
            <a:spLocks noGrp="1"/>
          </p:cNvSpPr>
          <p:nvPr>
            <p:ph type="title"/>
          </p:nvPr>
        </p:nvSpPr>
        <p:spPr>
          <a:xfrm>
            <a:off x="0" y="339662"/>
            <a:ext cx="12192000" cy="927653"/>
          </a:xfrm>
          <a:prstGeom prst="rect">
            <a:avLst/>
          </a:prstGeom>
        </p:spPr>
        <p:txBody>
          <a:bodyPr/>
          <a:lstStyle>
            <a:lvl1pPr algn="ctr">
              <a:defRPr sz="5000" b="1"/>
            </a:lvl1pPr>
          </a:lstStyle>
          <a:p>
            <a:r>
              <a:t>Role of this week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965070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/>
              <a:t>Kim Chan Il</a:t>
            </a:r>
            <a:r>
              <a:rPr lang="en-US" altLang="ko-KR" sz="2820" dirty="0"/>
              <a:t> (Android)</a:t>
            </a:r>
            <a:endParaRPr sz="2820" dirty="0"/>
          </a:p>
        </p:txBody>
      </p:sp>
      <p:pic>
        <p:nvPicPr>
          <p:cNvPr id="153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직사각형 6"/>
          <p:cNvSpPr txBox="1"/>
          <p:nvPr/>
        </p:nvSpPr>
        <p:spPr>
          <a:xfrm>
            <a:off x="846889" y="811953"/>
            <a:ext cx="850231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“</a:t>
            </a:r>
            <a:r>
              <a:rPr lang="en-US" dirty="0"/>
              <a:t>Complete the Android Application in detail</a:t>
            </a:r>
            <a:r>
              <a:rPr dirty="0"/>
              <a:t>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F1FED9-4AA6-144E-8659-B6FA8C1D6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923" y="1608136"/>
            <a:ext cx="2328984" cy="4299663"/>
          </a:xfrm>
          <a:prstGeom prst="rect">
            <a:avLst/>
          </a:prstGeom>
        </p:spPr>
      </p:pic>
      <p:grpSp>
        <p:nvGrpSpPr>
          <p:cNvPr id="14" name="그룹 16">
            <a:extLst>
              <a:ext uri="{FF2B5EF4-FFF2-40B4-BE49-F238E27FC236}">
                <a16:creationId xmlns:a16="http://schemas.microsoft.com/office/drawing/2014/main" id="{FF2BBAA9-C244-C14D-BC00-0AC180296681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5" name="그림 13" descr="그림 13">
              <a:extLst>
                <a:ext uri="{FF2B5EF4-FFF2-40B4-BE49-F238E27FC236}">
                  <a16:creationId xmlns:a16="http://schemas.microsoft.com/office/drawing/2014/main" id="{E5BB4495-8C15-0247-B206-95D9B1C4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텍스트상자 14">
              <a:extLst>
                <a:ext uri="{FF2B5EF4-FFF2-40B4-BE49-F238E27FC236}">
                  <a16:creationId xmlns:a16="http://schemas.microsoft.com/office/drawing/2014/main" id="{D2BBEF62-9724-9E4D-B0DE-362E5E1533A2}"/>
                </a:ext>
              </a:extLst>
            </p:cNvPr>
            <p:cNvSpPr txBox="1"/>
            <p:nvPr/>
          </p:nvSpPr>
          <p:spPr>
            <a:xfrm>
              <a:off x="480636" y="4805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6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965070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/>
              <a:t>Kim Chan Il</a:t>
            </a:r>
            <a:r>
              <a:rPr lang="en-US" altLang="ko-KR" sz="2820" dirty="0"/>
              <a:t> (Android)</a:t>
            </a:r>
            <a:endParaRPr sz="2820" dirty="0"/>
          </a:p>
        </p:txBody>
      </p:sp>
      <p:pic>
        <p:nvPicPr>
          <p:cNvPr id="153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직사각형 6"/>
          <p:cNvSpPr txBox="1"/>
          <p:nvPr/>
        </p:nvSpPr>
        <p:spPr>
          <a:xfrm>
            <a:off x="846889" y="811953"/>
            <a:ext cx="850231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dirty="0"/>
              <a:t>“Certification in Registering by E-mail &amp; Phone number”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7BA677-3BDD-0647-92BB-907F2A1F7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63" y="3484169"/>
            <a:ext cx="1082721" cy="16912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56C5E8-D6AE-0346-9890-2163D832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809" y="3769153"/>
            <a:ext cx="1568576" cy="11212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C49EF1-CD92-CC40-80E1-51AE0F425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277" y="2712330"/>
            <a:ext cx="1752257" cy="3234937"/>
          </a:xfrm>
          <a:prstGeom prst="rect">
            <a:avLst/>
          </a:prstGeom>
        </p:spPr>
      </p:pic>
      <p:sp>
        <p:nvSpPr>
          <p:cNvPr id="5" name="텍스트상자 4">
            <a:extLst>
              <a:ext uri="{FF2B5EF4-FFF2-40B4-BE49-F238E27FC236}">
                <a16:creationId xmlns:a16="http://schemas.microsoft.com/office/drawing/2014/main" id="{ED99DFBC-C0E4-4A4C-8925-91970205FDB1}"/>
              </a:ext>
            </a:extLst>
          </p:cNvPr>
          <p:cNvSpPr txBox="1"/>
          <p:nvPr/>
        </p:nvSpPr>
        <p:spPr>
          <a:xfrm>
            <a:off x="6158962" y="5256220"/>
            <a:ext cx="20569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010-xxxx-xxxx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5E7F3BEB-7933-6E4D-9FCC-A7797F380CA6}"/>
              </a:ext>
            </a:extLst>
          </p:cNvPr>
          <p:cNvSpPr txBox="1"/>
          <p:nvPr/>
        </p:nvSpPr>
        <p:spPr>
          <a:xfrm>
            <a:off x="8034636" y="5263713"/>
            <a:ext cx="20569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xxxx@mail.com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E3ADB4-6C84-7A48-9FB8-59F536D59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137" y="4402091"/>
            <a:ext cx="2510945" cy="1138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3D9241-D4BF-5540-B3B5-5F8FE4839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951540" y="4054898"/>
            <a:ext cx="2510945" cy="113812"/>
          </a:xfrm>
          <a:prstGeom prst="rect">
            <a:avLst/>
          </a:prstGeom>
        </p:spPr>
      </p:pic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034E0F5E-5BF5-DF4B-B874-EC64038CE000}"/>
              </a:ext>
            </a:extLst>
          </p:cNvPr>
          <p:cNvSpPr txBox="1"/>
          <p:nvPr/>
        </p:nvSpPr>
        <p:spPr>
          <a:xfrm>
            <a:off x="4160148" y="4556546"/>
            <a:ext cx="2056922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Certificate Complete!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C88869-C9FB-8F49-A364-4CC9139C8FB9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8" name="그림 13" descr="그림 13">
              <a:extLst>
                <a:ext uri="{FF2B5EF4-FFF2-40B4-BE49-F238E27FC236}">
                  <a16:creationId xmlns:a16="http://schemas.microsoft.com/office/drawing/2014/main" id="{24A3E6B8-A6D7-464E-BCA6-09BAB2249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" name="텍스트상자 14">
              <a:extLst>
                <a:ext uri="{FF2B5EF4-FFF2-40B4-BE49-F238E27FC236}">
                  <a16:creationId xmlns:a16="http://schemas.microsoft.com/office/drawing/2014/main" id="{1FCA534C-05EB-434B-936C-2CB421A46895}"/>
                </a:ext>
              </a:extLst>
            </p:cNvPr>
            <p:cNvSpPr txBox="1"/>
            <p:nvPr/>
          </p:nvSpPr>
          <p:spPr>
            <a:xfrm>
              <a:off x="480636" y="4805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7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739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965070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/>
              <a:t>Kim Chan Il</a:t>
            </a:r>
            <a:r>
              <a:rPr lang="en-US" altLang="ko-KR" sz="2820" dirty="0"/>
              <a:t> (Android)</a:t>
            </a:r>
            <a:endParaRPr sz="2820" dirty="0"/>
          </a:p>
        </p:txBody>
      </p:sp>
      <p:pic>
        <p:nvPicPr>
          <p:cNvPr id="153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F1FED9-4AA6-144E-8659-B6FA8C1D6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277" y="2712330"/>
            <a:ext cx="1752257" cy="3234937"/>
          </a:xfrm>
          <a:prstGeom prst="rect">
            <a:avLst/>
          </a:prstGeom>
        </p:spPr>
      </p:pic>
      <p:sp>
        <p:nvSpPr>
          <p:cNvPr id="9" name="직사각형 6">
            <a:extLst>
              <a:ext uri="{FF2B5EF4-FFF2-40B4-BE49-F238E27FC236}">
                <a16:creationId xmlns:a16="http://schemas.microsoft.com/office/drawing/2014/main" id="{A2088441-6056-5146-90A2-BFCCED3C7F5D}"/>
              </a:ext>
            </a:extLst>
          </p:cNvPr>
          <p:cNvSpPr txBox="1"/>
          <p:nvPr/>
        </p:nvSpPr>
        <p:spPr>
          <a:xfrm>
            <a:off x="834190" y="814273"/>
            <a:ext cx="8502317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“</a:t>
            </a:r>
            <a:r>
              <a:rPr lang="en-US" dirty="0"/>
              <a:t>Uploading Dog Image and Dog’s nose Image in Database</a:t>
            </a:r>
            <a:r>
              <a:rPr dirty="0"/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B2304-296F-F24A-9BD6-76F143E5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094" y="2260676"/>
            <a:ext cx="3746861" cy="41382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B4D7CE-F02A-9741-AC0F-0CE8AB352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98" y="4402091"/>
            <a:ext cx="976923" cy="976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5535B9-BB05-9B42-AA5F-B356DC2C8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29" y="4151679"/>
            <a:ext cx="1350556" cy="15827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C01CC7-D633-3A4C-8996-D2A53CDF1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152" y="3043090"/>
            <a:ext cx="2223138" cy="11085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FFFF62-9A50-CE43-ADA7-F4A5E06385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3137" y="4402091"/>
            <a:ext cx="2905553" cy="1138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962847-F183-4E4D-819B-1C04F84020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951541" y="4054898"/>
            <a:ext cx="2905553" cy="113812"/>
          </a:xfrm>
          <a:prstGeom prst="rect">
            <a:avLst/>
          </a:prstGeom>
        </p:spPr>
      </p:pic>
      <p:sp>
        <p:nvSpPr>
          <p:cNvPr id="22" name="직사각형 6">
            <a:extLst>
              <a:ext uri="{FF2B5EF4-FFF2-40B4-BE49-F238E27FC236}">
                <a16:creationId xmlns:a16="http://schemas.microsoft.com/office/drawing/2014/main" id="{D8968A5D-6A53-A041-987F-EA0C7E535B60}"/>
              </a:ext>
            </a:extLst>
          </p:cNvPr>
          <p:cNvSpPr txBox="1"/>
          <p:nvPr/>
        </p:nvSpPr>
        <p:spPr>
          <a:xfrm>
            <a:off x="882315" y="1259663"/>
            <a:ext cx="8502317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“</a:t>
            </a:r>
            <a:r>
              <a:rPr lang="en-US" dirty="0"/>
              <a:t>Make Candidate of the dog when finding a dog</a:t>
            </a:r>
            <a:r>
              <a:rPr dirty="0"/>
              <a:t>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89CC9CF-94AC-014F-B322-012CA070EB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30" y="3098774"/>
            <a:ext cx="1186457" cy="7227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CF65B4-91BE-1748-AEEA-BABBDE9DFA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04" y="2606599"/>
            <a:ext cx="1214919" cy="1214919"/>
          </a:xfrm>
          <a:prstGeom prst="rect">
            <a:avLst/>
          </a:prstGeom>
        </p:spPr>
      </p:pic>
      <p:grpSp>
        <p:nvGrpSpPr>
          <p:cNvPr id="27" name="그룹 16">
            <a:extLst>
              <a:ext uri="{FF2B5EF4-FFF2-40B4-BE49-F238E27FC236}">
                <a16:creationId xmlns:a16="http://schemas.microsoft.com/office/drawing/2014/main" id="{F7527898-BEF6-7A40-AC9E-F0A27B069864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28" name="그림 13" descr="그림 13">
              <a:extLst>
                <a:ext uri="{FF2B5EF4-FFF2-40B4-BE49-F238E27FC236}">
                  <a16:creationId xmlns:a16="http://schemas.microsoft.com/office/drawing/2014/main" id="{D605BA1B-28C3-8641-B4CC-2AE9598A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" name="텍스트상자 14">
              <a:extLst>
                <a:ext uri="{FF2B5EF4-FFF2-40B4-BE49-F238E27FC236}">
                  <a16:creationId xmlns:a16="http://schemas.microsoft.com/office/drawing/2014/main" id="{4737D5A2-8A90-CB4F-BE11-4580286223D7}"/>
                </a:ext>
              </a:extLst>
            </p:cNvPr>
            <p:cNvSpPr txBox="1"/>
            <p:nvPr/>
          </p:nvSpPr>
          <p:spPr>
            <a:xfrm>
              <a:off x="480636" y="4805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8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49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제목 1"/>
          <p:cNvSpPr txBox="1">
            <a:spLocks noGrp="1"/>
          </p:cNvSpPr>
          <p:nvPr>
            <p:ph type="title"/>
          </p:nvPr>
        </p:nvSpPr>
        <p:spPr>
          <a:xfrm>
            <a:off x="882314" y="215"/>
            <a:ext cx="8871285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/>
              <a:t>Kim Tae Hong</a:t>
            </a:r>
            <a:r>
              <a:rPr lang="en-US" altLang="ko-KR" sz="2820" dirty="0"/>
              <a:t> (Server)</a:t>
            </a:r>
            <a:endParaRPr sz="2820" dirty="0"/>
          </a:p>
        </p:txBody>
      </p:sp>
      <p:pic>
        <p:nvPicPr>
          <p:cNvPr id="172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직사각형 12"/>
          <p:cNvSpPr txBox="1"/>
          <p:nvPr/>
        </p:nvSpPr>
        <p:spPr>
          <a:xfrm>
            <a:off x="834188" y="811953"/>
            <a:ext cx="11357811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“</a:t>
            </a:r>
            <a:r>
              <a:rPr lang="en-US" dirty="0">
                <a:latin typeface="+mn-lt"/>
              </a:rPr>
              <a:t>We will buy a Server because we need a big database to contain many </a:t>
            </a:r>
            <a:r>
              <a:rPr lang="en-US" dirty="0" err="1">
                <a:latin typeface="+mn-lt"/>
              </a:rPr>
              <a:t>datas</a:t>
            </a:r>
            <a:r>
              <a:rPr dirty="0">
                <a:latin typeface="+mn-lt"/>
              </a:rPr>
              <a:t>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7F495A-BC0F-7446-B6E2-978A6648D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2758160"/>
            <a:ext cx="3670300" cy="2194840"/>
          </a:xfrm>
          <a:prstGeom prst="rect">
            <a:avLst/>
          </a:prstGeom>
        </p:spPr>
      </p:pic>
      <p:grpSp>
        <p:nvGrpSpPr>
          <p:cNvPr id="11" name="그룹 16">
            <a:extLst>
              <a:ext uri="{FF2B5EF4-FFF2-40B4-BE49-F238E27FC236}">
                <a16:creationId xmlns:a16="http://schemas.microsoft.com/office/drawing/2014/main" id="{D861E355-08B6-F040-8938-4E344F9882C1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2" name="그림 13" descr="그림 13">
              <a:extLst>
                <a:ext uri="{FF2B5EF4-FFF2-40B4-BE49-F238E27FC236}">
                  <a16:creationId xmlns:a16="http://schemas.microsoft.com/office/drawing/2014/main" id="{FF6E7516-DDBB-4542-8ECA-E90289B0C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" name="텍스트상자 14">
              <a:extLst>
                <a:ext uri="{FF2B5EF4-FFF2-40B4-BE49-F238E27FC236}">
                  <a16:creationId xmlns:a16="http://schemas.microsoft.com/office/drawing/2014/main" id="{A38E2468-FC41-0F48-923B-D61E19CCCFB4}"/>
                </a:ext>
              </a:extLst>
            </p:cNvPr>
            <p:cNvSpPr txBox="1"/>
            <p:nvPr/>
          </p:nvSpPr>
          <p:spPr>
            <a:xfrm>
              <a:off x="480636" y="4805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9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8252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910</Words>
  <Application>Microsoft Macintosh PowerPoint</Application>
  <PresentationFormat>와이드스크린</PresentationFormat>
  <Paragraphs>148</Paragraphs>
  <Slides>21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맑은 고딕</vt:lpstr>
      <vt:lpstr>헤드라인A</vt:lpstr>
      <vt:lpstr>HeadLineA</vt:lpstr>
      <vt:lpstr>Arial</vt:lpstr>
      <vt:lpstr>Helvetica</vt:lpstr>
      <vt:lpstr>Office 테마</vt:lpstr>
      <vt:lpstr>PowerPoint 프레젠테이션</vt:lpstr>
      <vt:lpstr>Contents</vt:lpstr>
      <vt:lpstr>1. SCHEDULE &amp; PROGRESS</vt:lpstr>
      <vt:lpstr>SCHEDULE</vt:lpstr>
      <vt:lpstr>Role of this week</vt:lpstr>
      <vt:lpstr>Schedule &amp; Progress – Kim Chan Il (Android)</vt:lpstr>
      <vt:lpstr>Schedule &amp; Progress – Kim Chan Il (Android)</vt:lpstr>
      <vt:lpstr>Schedule &amp; Progress – Kim Chan Il (Android)</vt:lpstr>
      <vt:lpstr>Schedule &amp; Progress – Kim Tae Hong (Server)</vt:lpstr>
      <vt:lpstr>Schedule &amp; Progress – Kim Tae Hong (Server)</vt:lpstr>
      <vt:lpstr>Schedule &amp; Progress – Paeng Jin Wook (Python)</vt:lpstr>
      <vt:lpstr>Schedule &amp; Progress – Paeng Jin Wook (Python)</vt:lpstr>
      <vt:lpstr>PowerPoint 프레젠테이션</vt:lpstr>
      <vt:lpstr>PowerPoint 프레젠테이션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 진욱</cp:lastModifiedBy>
  <cp:revision>30</cp:revision>
  <dcterms:modified xsi:type="dcterms:W3CDTF">2018-04-29T14:23:20Z</dcterms:modified>
</cp:coreProperties>
</file>